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8" r:id="rId5"/>
    <p:sldId id="509" r:id="rId6"/>
    <p:sldId id="355" r:id="rId7"/>
    <p:sldId id="508" r:id="rId8"/>
    <p:sldId id="507" r:id="rId9"/>
    <p:sldId id="502" r:id="rId10"/>
    <p:sldId id="492" r:id="rId11"/>
    <p:sldId id="503" r:id="rId12"/>
    <p:sldId id="496" r:id="rId13"/>
    <p:sldId id="497" r:id="rId14"/>
    <p:sldId id="498" r:id="rId15"/>
    <p:sldId id="500" r:id="rId16"/>
    <p:sldId id="499" r:id="rId17"/>
    <p:sldId id="504"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D584C4-3938-4A77-92F8-B887A266BCF0}" v="14" dt="2021-12-22T10:24:52.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61" autoAdjust="0"/>
  </p:normalViewPr>
  <p:slideViewPr>
    <p:cSldViewPr snapToGrid="0">
      <p:cViewPr>
        <p:scale>
          <a:sx n="75" d="100"/>
          <a:sy n="75" d="100"/>
        </p:scale>
        <p:origin x="874"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22/12/2021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a:p>
        </p:txBody>
      </p:sp>
    </p:spTree>
    <p:extLst>
      <p:ext uri="{BB962C8B-B14F-4D97-AF65-F5344CB8AC3E}">
        <p14:creationId xmlns:p14="http://schemas.microsoft.com/office/powerpoint/2010/main" val="369988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Organisatie waterbeheer</a:t>
            </a:r>
          </a:p>
          <a:p>
            <a:r>
              <a:rPr lang="nl-NL"/>
              <a:t>Waterbeheer is geen zaak van één partij, maar een samenspel van alle bestuurslagen in Nederland. Er is sprake van een gezamenlijke verantwoordelijkheid, waarbij taken in medebewind worden uitgevoerd. Dit betekent dat een zo helder mogelijke vastlegging van verantwoordelijkheden van de verschillende bij het waterbeheer betrokken overheden van groot belang is. In de Waterwet heeft dit globaal als volgt plaats gevonden:</a:t>
            </a:r>
          </a:p>
          <a:p>
            <a:endParaRPr lang="nl-NL"/>
          </a:p>
          <a:p>
            <a:r>
              <a:rPr lang="nl-NL"/>
              <a:t>De rijksoverheid is verantwoordelijk voor het nationale beleidskader en de strategische doelen voor het waterbeheer in Nederland, en voor maatregelen die een nationaal karakter hebben.</a:t>
            </a:r>
          </a:p>
          <a:p>
            <a:r>
              <a:rPr lang="nl-NL"/>
              <a:t>De provincie is verantwoordelijk voor de vertaling hiervan naar een regionaal beleidskader en voor strategische doelen op regionaal niveau. Daarbij heeft de provincie operationele taken voor een deel van het grondwaterbeheer. De provincie is geen waterbeheerder in de zin van de Waterwet.</a:t>
            </a:r>
          </a:p>
          <a:p>
            <a:r>
              <a:rPr lang="nl-NL"/>
              <a:t>De waterbeheerder (de waterschappen voor de regionale watersystemen en het Rijk voor het hoofdwatersysteem) is verantwoordelijk voor het operationele waterbeheer. De waterbeheerder legt de condities vast om de strategische doelstellingen van het waterbeheer te realiseren, bepaalt de concrete maatregelen en voert deze uit.</a:t>
            </a:r>
          </a:p>
          <a:p>
            <a:r>
              <a:rPr lang="nl-NL"/>
              <a:t>De gemeente heeft slechts enkele taken in het waterbeheer, met name in de vorm van de hemelwater- en grondwaterzorgplicht. De zorg voor de riolering behoort ook tot het takenpakket van de gemeente, maar deze opdracht is geregeld in de Wet milieubeheer.</a:t>
            </a:r>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5</a:t>
            </a:fld>
            <a:endParaRPr lang="nl-NL"/>
          </a:p>
        </p:txBody>
      </p:sp>
    </p:spTree>
    <p:extLst>
      <p:ext uri="{BB962C8B-B14F-4D97-AF65-F5344CB8AC3E}">
        <p14:creationId xmlns:p14="http://schemas.microsoft.com/office/powerpoint/2010/main" val="3073133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22-12-2021</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22-12-2021</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22-12-2021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22-12-2021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22-12-2021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22-12-2021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22-12-2021</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22-12-2021</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22-12-2021</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22-12-2021</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22-12-2021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22-12-2021</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22-12-2021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497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22-12-2021</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22-12-2021</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A7xKGMBBJnQ?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s://www.rijksoverheid.nl/ministeries/ministerie-van-infrastructuur-en-waterstaat"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deltacommissaris.nl/deltaprogramma"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2.emf"/><Relationship Id="rId4" Type="http://schemas.openxmlformats.org/officeDocument/2006/relationships/hyperlink" Target="https://deltaprogramma2020.deltacommissaris.n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10">
            <a:extLst>
              <a:ext uri="{FF2B5EF4-FFF2-40B4-BE49-F238E27FC236}">
                <a16:creationId xmlns:a16="http://schemas.microsoft.com/office/drawing/2014/main" id="{B5FC2221-6673-460E-9932-4480AF37A8E7}"/>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r>
              <a:rPr lang="nl-NL" dirty="0"/>
              <a:t>````````````````````````````````````````````````````</a:t>
            </a:r>
          </a:p>
        </p:txBody>
      </p:sp>
      <p:sp>
        <p:nvSpPr>
          <p:cNvPr id="10" name="Tijdelijke aanduiding voor voettekst 9">
            <a:extLst>
              <a:ext uri="{FF2B5EF4-FFF2-40B4-BE49-F238E27FC236}">
                <a16:creationId xmlns:a16="http://schemas.microsoft.com/office/drawing/2014/main" id="{E8004E6F-5AE4-469B-A1C6-E8A716547937}"/>
              </a:ext>
            </a:extLst>
          </p:cNvPr>
          <p:cNvSpPr>
            <a:spLocks noGrp="1"/>
          </p:cNvSpPr>
          <p:nvPr>
            <p:ph type="ftr" sz="quarter" idx="11"/>
          </p:nvPr>
        </p:nvSpPr>
        <p:spPr>
          <a:xfrm>
            <a:off x="1174750" y="6325170"/>
            <a:ext cx="4921250" cy="216000"/>
          </a:xfrm>
        </p:spPr>
        <p:txBody>
          <a:bodyPr/>
          <a:lstStyle/>
          <a:p>
            <a:r>
              <a:rPr lang="nl-NL" dirty="0"/>
              <a:t>Water &amp; Energie De wereld  en ik</a:t>
            </a:r>
          </a:p>
        </p:txBody>
      </p:sp>
      <p:sp>
        <p:nvSpPr>
          <p:cNvPr id="8" name="Tijdelijke aanduiding voor datum 7">
            <a:extLst>
              <a:ext uri="{FF2B5EF4-FFF2-40B4-BE49-F238E27FC236}">
                <a16:creationId xmlns:a16="http://schemas.microsoft.com/office/drawing/2014/main" id="{BBD7C9EE-C66F-4B59-9527-5D3C27382E5E}"/>
              </a:ext>
            </a:extLst>
          </p:cNvPr>
          <p:cNvSpPr>
            <a:spLocks noGrp="1"/>
          </p:cNvSpPr>
          <p:nvPr>
            <p:ph type="dt" sz="half" idx="10"/>
          </p:nvPr>
        </p:nvSpPr>
        <p:spPr>
          <a:xfrm>
            <a:off x="371476" y="6325170"/>
            <a:ext cx="803274" cy="216000"/>
          </a:xfrm>
        </p:spPr>
        <p:txBody>
          <a:bodyPr/>
          <a:lstStyle/>
          <a:p>
            <a:r>
              <a:rPr lang="nl-NL" dirty="0"/>
              <a:t>22-12-2021</a:t>
            </a:r>
          </a:p>
        </p:txBody>
      </p:sp>
      <p:sp>
        <p:nvSpPr>
          <p:cNvPr id="2" name="Ondertitel 1">
            <a:extLst>
              <a:ext uri="{FF2B5EF4-FFF2-40B4-BE49-F238E27FC236}">
                <a16:creationId xmlns:a16="http://schemas.microsoft.com/office/drawing/2014/main" id="{9AB00E9D-FE5B-4000-93AD-A5933085A40A}"/>
              </a:ext>
            </a:extLst>
          </p:cNvPr>
          <p:cNvSpPr>
            <a:spLocks noGrp="1"/>
          </p:cNvSpPr>
          <p:nvPr>
            <p:ph type="subTitle" idx="1"/>
          </p:nvPr>
        </p:nvSpPr>
        <p:spPr>
          <a:xfrm>
            <a:off x="374650" y="5155915"/>
            <a:ext cx="7668000" cy="973424"/>
          </a:xfrm>
        </p:spPr>
        <p:txBody>
          <a:bodyPr/>
          <a:lstStyle/>
          <a:p>
            <a:r>
              <a:rPr lang="nl-NL" dirty="0"/>
              <a:t>IBS De wereld en ik </a:t>
            </a:r>
          </a:p>
          <a:p>
            <a:r>
              <a:rPr lang="nl-NL" dirty="0"/>
              <a:t>Les 5  Water en energie</a:t>
            </a:r>
          </a:p>
        </p:txBody>
      </p:sp>
      <p:sp>
        <p:nvSpPr>
          <p:cNvPr id="9" name="Titel 8">
            <a:extLst>
              <a:ext uri="{FF2B5EF4-FFF2-40B4-BE49-F238E27FC236}">
                <a16:creationId xmlns:a16="http://schemas.microsoft.com/office/drawing/2014/main" id="{3F2503CA-BD50-40D9-B48F-71457F24A0B4}"/>
              </a:ext>
            </a:extLst>
          </p:cNvPr>
          <p:cNvSpPr>
            <a:spLocks noGrp="1"/>
          </p:cNvSpPr>
          <p:nvPr>
            <p:ph type="ctrTitle"/>
          </p:nvPr>
        </p:nvSpPr>
        <p:spPr>
          <a:xfrm>
            <a:off x="371475" y="2824163"/>
            <a:ext cx="7668000" cy="2082553"/>
          </a:xfrm>
        </p:spPr>
        <p:txBody>
          <a:bodyPr/>
          <a:lstStyle/>
          <a:p>
            <a:pPr marL="0" indent="0">
              <a:buNone/>
            </a:pPr>
            <a:r>
              <a:rPr lang="nl-NL" sz="5400" dirty="0"/>
              <a:t>Delta-management</a:t>
            </a:r>
          </a:p>
        </p:txBody>
      </p:sp>
    </p:spTree>
    <p:extLst>
      <p:ext uri="{BB962C8B-B14F-4D97-AF65-F5344CB8AC3E}">
        <p14:creationId xmlns:p14="http://schemas.microsoft.com/office/powerpoint/2010/main" val="387873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E972B-26B1-405A-B69D-7BB523917589}"/>
              </a:ext>
            </a:extLst>
          </p:cNvPr>
          <p:cNvSpPr>
            <a:spLocks noGrp="1"/>
          </p:cNvSpPr>
          <p:nvPr>
            <p:ph type="title"/>
          </p:nvPr>
        </p:nvSpPr>
        <p:spPr>
          <a:xfrm>
            <a:off x="509402" y="332656"/>
            <a:ext cx="11449050" cy="648072"/>
          </a:xfrm>
        </p:spPr>
        <p:txBody>
          <a:bodyPr/>
          <a:lstStyle/>
          <a:p>
            <a:r>
              <a:rPr lang="nl-NL" dirty="0"/>
              <a:t>Voorbeeld: aanpak vervanging kunstwerken (VONK)</a:t>
            </a:r>
          </a:p>
        </p:txBody>
      </p:sp>
      <p:sp>
        <p:nvSpPr>
          <p:cNvPr id="3" name="Tijdelijke aanduiding voor inhoud 2">
            <a:extLst>
              <a:ext uri="{FF2B5EF4-FFF2-40B4-BE49-F238E27FC236}">
                <a16:creationId xmlns:a16="http://schemas.microsoft.com/office/drawing/2014/main" id="{8B645D97-BCEB-4A4A-97D8-B58394739C03}"/>
              </a:ext>
            </a:extLst>
          </p:cNvPr>
          <p:cNvSpPr>
            <a:spLocks noGrp="1"/>
          </p:cNvSpPr>
          <p:nvPr>
            <p:ph idx="1"/>
          </p:nvPr>
        </p:nvSpPr>
        <p:spPr/>
        <p:txBody>
          <a:bodyPr>
            <a:normAutofit/>
          </a:bodyPr>
          <a:lstStyle/>
          <a:p>
            <a:r>
              <a:rPr lang="nl-NL" sz="2400" dirty="0"/>
              <a:t>VONK: Vervangingsopgave Natte Kunstwerken</a:t>
            </a:r>
          </a:p>
          <a:p>
            <a:r>
              <a:rPr lang="nl-NL" sz="2400" dirty="0"/>
              <a:t>Rijkswaterstaat heeft nu voor de komende 50 tot 100 jaar ingeschat welke kunstwerken wanneer vervangen moeten worden</a:t>
            </a:r>
          </a:p>
          <a:p>
            <a:r>
              <a:rPr lang="nl-NL" sz="2400" dirty="0"/>
              <a:t>Door de </a:t>
            </a:r>
            <a:r>
              <a:rPr lang="nl-NL" sz="2400" b="1" dirty="0"/>
              <a:t>vervanging</a:t>
            </a:r>
            <a:r>
              <a:rPr lang="nl-NL" sz="2400" dirty="0"/>
              <a:t> te verbinden aan de </a:t>
            </a:r>
            <a:r>
              <a:rPr lang="nl-NL" sz="2400" b="1" dirty="0"/>
              <a:t>ontwikkelingen</a:t>
            </a:r>
            <a:r>
              <a:rPr lang="nl-NL" sz="2400" dirty="0"/>
              <a:t> in het Deltaprogramma, wordt voorkomen dat er bijvoorbeeld een sluis vanwege ouderdom wordt vervangen terwijl tien jaar later op dezelfde plek een pomp moet worden geïnstalleerd vanwege hoger water.</a:t>
            </a:r>
          </a:p>
        </p:txBody>
      </p:sp>
      <p:pic>
        <p:nvPicPr>
          <p:cNvPr id="4" name="Afbeelding 3">
            <a:extLst>
              <a:ext uri="{FF2B5EF4-FFF2-40B4-BE49-F238E27FC236}">
                <a16:creationId xmlns:a16="http://schemas.microsoft.com/office/drawing/2014/main" id="{FD6306A3-A688-4141-A6DC-97513C0D974C}"/>
              </a:ext>
            </a:extLst>
          </p:cNvPr>
          <p:cNvPicPr>
            <a:picLocks noChangeAspect="1"/>
          </p:cNvPicPr>
          <p:nvPr/>
        </p:nvPicPr>
        <p:blipFill>
          <a:blip r:embed="rId2"/>
          <a:stretch>
            <a:fillRect/>
          </a:stretch>
        </p:blipFill>
        <p:spPr>
          <a:xfrm>
            <a:off x="0" y="4735001"/>
            <a:ext cx="3832980" cy="2202216"/>
          </a:xfrm>
          <a:prstGeom prst="rect">
            <a:avLst/>
          </a:prstGeom>
        </p:spPr>
      </p:pic>
    </p:spTree>
    <p:extLst>
      <p:ext uri="{BB962C8B-B14F-4D97-AF65-F5344CB8AC3E}">
        <p14:creationId xmlns:p14="http://schemas.microsoft.com/office/powerpoint/2010/main" val="391730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A85E0-5A31-4E8E-B13D-9E3A22672309}"/>
              </a:ext>
            </a:extLst>
          </p:cNvPr>
          <p:cNvSpPr>
            <a:spLocks noGrp="1"/>
          </p:cNvSpPr>
          <p:nvPr>
            <p:ph type="title"/>
          </p:nvPr>
        </p:nvSpPr>
        <p:spPr>
          <a:xfrm>
            <a:off x="558800" y="332656"/>
            <a:ext cx="12646561" cy="648072"/>
          </a:xfrm>
        </p:spPr>
        <p:txBody>
          <a:bodyPr/>
          <a:lstStyle/>
          <a:p>
            <a:r>
              <a:rPr lang="nl-NL" dirty="0"/>
              <a:t>Voorbeeld: Klimaatbestendige Water </a:t>
            </a:r>
            <a:br>
              <a:rPr lang="nl-NL" dirty="0"/>
            </a:br>
            <a:r>
              <a:rPr lang="nl-NL" dirty="0"/>
              <a:t>Aanvoer (KWA+) in Midden Nederland</a:t>
            </a:r>
          </a:p>
        </p:txBody>
      </p:sp>
      <p:sp>
        <p:nvSpPr>
          <p:cNvPr id="3" name="Tijdelijke aanduiding voor inhoud 2">
            <a:extLst>
              <a:ext uri="{FF2B5EF4-FFF2-40B4-BE49-F238E27FC236}">
                <a16:creationId xmlns:a16="http://schemas.microsoft.com/office/drawing/2014/main" id="{964088EF-795A-4DE6-AB20-D9DC279E2D46}"/>
              </a:ext>
            </a:extLst>
          </p:cNvPr>
          <p:cNvSpPr>
            <a:spLocks noGrp="1"/>
          </p:cNvSpPr>
          <p:nvPr>
            <p:ph idx="1"/>
          </p:nvPr>
        </p:nvSpPr>
        <p:spPr>
          <a:xfrm>
            <a:off x="371475" y="2133600"/>
            <a:ext cx="11449050" cy="3995737"/>
          </a:xfrm>
        </p:spPr>
        <p:txBody>
          <a:bodyPr vert="horz" lIns="91440" tIns="45720" rIns="91440" bIns="45720" rtlCol="0" anchor="t">
            <a:normAutofit/>
          </a:bodyPr>
          <a:lstStyle/>
          <a:p>
            <a:r>
              <a:rPr lang="nl-NL" dirty="0">
                <a:latin typeface="Arial"/>
                <a:cs typeface="Arial"/>
              </a:rPr>
              <a:t>Beschikbaarheid voldoende zoetwater geen probleem toch?</a:t>
            </a:r>
          </a:p>
          <a:p>
            <a:r>
              <a:rPr lang="nl-NL" dirty="0">
                <a:latin typeface="Arial"/>
                <a:cs typeface="Arial"/>
              </a:rPr>
              <a:t>Toch wel! Er is tijdens extreem droge periodes en lage afvoer rivieren, niet voldoende zoetwater beschikbaar </a:t>
            </a:r>
            <a:endParaRPr lang="nl-NL" dirty="0"/>
          </a:p>
          <a:p>
            <a:r>
              <a:rPr lang="nl-NL" dirty="0">
                <a:latin typeface="Arial"/>
                <a:cs typeface="Arial"/>
              </a:rPr>
              <a:t>Gevolg van verzilting van de Hollandse IJssel</a:t>
            </a:r>
            <a:endParaRPr lang="nl-NL" dirty="0"/>
          </a:p>
          <a:p>
            <a:endParaRPr lang="nl-NL" dirty="0"/>
          </a:p>
          <a:p>
            <a:r>
              <a:rPr lang="nl-NL" dirty="0">
                <a:latin typeface="Arial"/>
                <a:cs typeface="Arial"/>
              </a:rPr>
              <a:t>Extra aanvoer van zoetwater vanuit de Lek en het Amsterdam-Rijnkanaal om verzilting en droogte tegen te gaan</a:t>
            </a:r>
          </a:p>
        </p:txBody>
      </p:sp>
    </p:spTree>
    <p:extLst>
      <p:ext uri="{BB962C8B-B14F-4D97-AF65-F5344CB8AC3E}">
        <p14:creationId xmlns:p14="http://schemas.microsoft.com/office/powerpoint/2010/main" val="303850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DF281-7080-4309-938A-AFBC6A1F4837}"/>
              </a:ext>
            </a:extLst>
          </p:cNvPr>
          <p:cNvSpPr>
            <a:spLocks noGrp="1"/>
          </p:cNvSpPr>
          <p:nvPr>
            <p:ph type="title"/>
          </p:nvPr>
        </p:nvSpPr>
        <p:spPr/>
        <p:txBody>
          <a:bodyPr/>
          <a:lstStyle/>
          <a:p>
            <a:r>
              <a:rPr lang="nl-NL"/>
              <a:t>Animatie Klimaatbestendige wateraanvoer Midden Nederland</a:t>
            </a:r>
          </a:p>
        </p:txBody>
      </p:sp>
      <p:pic>
        <p:nvPicPr>
          <p:cNvPr id="4" name="Onlinemedia 3" title="Animatie Klimaatbestendige wateraanvoer Midden Nederland">
            <a:hlinkClick r:id="" action="ppaction://media"/>
            <a:extLst>
              <a:ext uri="{FF2B5EF4-FFF2-40B4-BE49-F238E27FC236}">
                <a16:creationId xmlns:a16="http://schemas.microsoft.com/office/drawing/2014/main" id="{5C2FE2D3-EE06-4798-ACBF-90DED8D8ECA4}"/>
              </a:ext>
            </a:extLst>
          </p:cNvPr>
          <p:cNvPicPr>
            <a:picLocks noGrp="1" noRot="1" noChangeAspect="1"/>
          </p:cNvPicPr>
          <p:nvPr>
            <p:ph idx="1"/>
            <a:videoFile r:link="rId1"/>
          </p:nvPr>
        </p:nvPicPr>
        <p:blipFill>
          <a:blip r:embed="rId3"/>
          <a:stretch>
            <a:fillRect/>
          </a:stretch>
        </p:blipFill>
        <p:spPr>
          <a:xfrm>
            <a:off x="3825240" y="1785977"/>
            <a:ext cx="7715885" cy="4340186"/>
          </a:xfrm>
          <a:prstGeom prst="rect">
            <a:avLst/>
          </a:prstGeom>
        </p:spPr>
      </p:pic>
    </p:spTree>
    <p:extLst>
      <p:ext uri="{BB962C8B-B14F-4D97-AF65-F5344CB8AC3E}">
        <p14:creationId xmlns:p14="http://schemas.microsoft.com/office/powerpoint/2010/main" val="299810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 kaart&#10;&#10;Automatisch gegenereerde beschrijving">
            <a:extLst>
              <a:ext uri="{FF2B5EF4-FFF2-40B4-BE49-F238E27FC236}">
                <a16:creationId xmlns:a16="http://schemas.microsoft.com/office/drawing/2014/main" id="{CDA2F75C-2E1F-4774-AFF5-7F39BCE5A3F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445" y="0"/>
            <a:ext cx="9662556" cy="6834894"/>
          </a:xfrm>
        </p:spPr>
      </p:pic>
    </p:spTree>
    <p:extLst>
      <p:ext uri="{BB962C8B-B14F-4D97-AF65-F5344CB8AC3E}">
        <p14:creationId xmlns:p14="http://schemas.microsoft.com/office/powerpoint/2010/main" val="3147300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691FC-33B1-4DE5-A5EC-676EC614C18D}"/>
              </a:ext>
            </a:extLst>
          </p:cNvPr>
          <p:cNvSpPr>
            <a:spLocks noGrp="1"/>
          </p:cNvSpPr>
          <p:nvPr>
            <p:ph type="title"/>
          </p:nvPr>
        </p:nvSpPr>
        <p:spPr/>
        <p:txBody>
          <a:bodyPr/>
          <a:lstStyle/>
          <a:p>
            <a:r>
              <a:rPr lang="nl-NL"/>
              <a:t>Meten, Weten, Handelen</a:t>
            </a:r>
          </a:p>
        </p:txBody>
      </p:sp>
      <p:sp>
        <p:nvSpPr>
          <p:cNvPr id="3" name="Tijdelijke aanduiding voor inhoud 2">
            <a:extLst>
              <a:ext uri="{FF2B5EF4-FFF2-40B4-BE49-F238E27FC236}">
                <a16:creationId xmlns:a16="http://schemas.microsoft.com/office/drawing/2014/main" id="{D0F7B4E5-1745-41E9-938B-673BF25DA519}"/>
              </a:ext>
            </a:extLst>
          </p:cNvPr>
          <p:cNvSpPr>
            <a:spLocks noGrp="1"/>
          </p:cNvSpPr>
          <p:nvPr>
            <p:ph idx="1"/>
          </p:nvPr>
        </p:nvSpPr>
        <p:spPr>
          <a:xfrm>
            <a:off x="371476" y="1265333"/>
            <a:ext cx="9814961" cy="4929411"/>
          </a:xfrm>
        </p:spPr>
        <p:txBody>
          <a:bodyPr>
            <a:normAutofit/>
          </a:bodyPr>
          <a:lstStyle/>
          <a:p>
            <a:r>
              <a:rPr lang="nl-NL" sz="2400" dirty="0"/>
              <a:t>Adaptief werken = niet afwachten maar voortdurend alert zijn en op het juiste moment maatregelen nemen. </a:t>
            </a:r>
          </a:p>
          <a:p>
            <a:r>
              <a:rPr lang="nl-NL" sz="2400" dirty="0"/>
              <a:t>Het Deltaprogramma brengt met de methodiek ‘Meten, Weten, Handelen’ in beeld hoe het Deltaprogramma ervoor staat en geeft inzicht in 4 vragen:</a:t>
            </a:r>
          </a:p>
          <a:p>
            <a:pPr lvl="1"/>
            <a:r>
              <a:rPr lang="nl-NL" sz="2400" dirty="0"/>
              <a:t>Zijn we nog op schema: verloopt de uitvoering volgens plan en bereiken we de doelen?</a:t>
            </a:r>
          </a:p>
          <a:p>
            <a:pPr lvl="1"/>
            <a:r>
              <a:rPr lang="nl-NL" sz="2400" dirty="0"/>
              <a:t>Zijn we nog op koers: zijn er nieuwe ontwikkelingen die aanleiding geven voor het bijstellen van eerder gemaakte keuzen?</a:t>
            </a:r>
          </a:p>
          <a:p>
            <a:pPr lvl="1"/>
            <a:r>
              <a:rPr lang="nl-NL" sz="2400" dirty="0"/>
              <a:t>Integrale aanpak: pakken we de opgaven integraal aan?</a:t>
            </a:r>
          </a:p>
          <a:p>
            <a:pPr lvl="1"/>
            <a:r>
              <a:rPr lang="nl-NL" sz="2400" dirty="0"/>
              <a:t>Participatie: is er waar nodig sprake van brede participatie van overheden, bedrijven, maatschappelijke organisaties en burgers?</a:t>
            </a:r>
          </a:p>
        </p:txBody>
      </p:sp>
    </p:spTree>
    <p:extLst>
      <p:ext uri="{BB962C8B-B14F-4D97-AF65-F5344CB8AC3E}">
        <p14:creationId xmlns:p14="http://schemas.microsoft.com/office/powerpoint/2010/main" val="229105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49E50-A600-4384-8ACA-7809742A138A}"/>
              </a:ext>
            </a:extLst>
          </p:cNvPr>
          <p:cNvSpPr>
            <a:spLocks noGrp="1"/>
          </p:cNvSpPr>
          <p:nvPr>
            <p:ph type="title"/>
          </p:nvPr>
        </p:nvSpPr>
        <p:spPr/>
        <p:txBody>
          <a:bodyPr/>
          <a:lstStyle/>
          <a:p>
            <a:endParaRPr lang="nl-NL"/>
          </a:p>
        </p:txBody>
      </p:sp>
      <p:pic>
        <p:nvPicPr>
          <p:cNvPr id="7" name="Tijdelijke aanduiding voor inhoud 6" descr="Afbeelding met schermafbeelding, vogel&#10;&#10;Automatisch gegenereerde beschrijving">
            <a:extLst>
              <a:ext uri="{FF2B5EF4-FFF2-40B4-BE49-F238E27FC236}">
                <a16:creationId xmlns:a16="http://schemas.microsoft.com/office/drawing/2014/main" id="{297A9EF4-BB9B-4AFA-84BF-E336CE48974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2922463"/>
            <a:ext cx="5384800" cy="1881436"/>
          </a:xfrm>
        </p:spPr>
      </p:pic>
      <p:sp>
        <p:nvSpPr>
          <p:cNvPr id="4" name="Tijdelijke aanduiding voor inhoud 3">
            <a:extLst>
              <a:ext uri="{FF2B5EF4-FFF2-40B4-BE49-F238E27FC236}">
                <a16:creationId xmlns:a16="http://schemas.microsoft.com/office/drawing/2014/main" id="{6A555B5D-6AF1-4AAD-9C75-3A98CC9FA390}"/>
              </a:ext>
            </a:extLst>
          </p:cNvPr>
          <p:cNvSpPr>
            <a:spLocks noGrp="1"/>
          </p:cNvSpPr>
          <p:nvPr>
            <p:ph sz="half" idx="2"/>
          </p:nvPr>
        </p:nvSpPr>
        <p:spPr/>
        <p:txBody>
          <a:bodyPr/>
          <a:lstStyle/>
          <a:p>
            <a:endParaRPr lang="nl-NL"/>
          </a:p>
        </p:txBody>
      </p:sp>
      <p:pic>
        <p:nvPicPr>
          <p:cNvPr id="5" name="Afbeelding 4">
            <a:extLst>
              <a:ext uri="{FF2B5EF4-FFF2-40B4-BE49-F238E27FC236}">
                <a16:creationId xmlns:a16="http://schemas.microsoft.com/office/drawing/2014/main" id="{AD3197E3-3DCE-4A58-BDCF-A0650EAA10FE}"/>
              </a:ext>
            </a:extLst>
          </p:cNvPr>
          <p:cNvPicPr>
            <a:picLocks noChangeAspect="1"/>
          </p:cNvPicPr>
          <p:nvPr/>
        </p:nvPicPr>
        <p:blipFill>
          <a:blip r:embed="rId3"/>
          <a:stretch>
            <a:fillRect/>
          </a:stretch>
        </p:blipFill>
        <p:spPr>
          <a:xfrm>
            <a:off x="0" y="-1732512"/>
            <a:ext cx="12191999" cy="8590512"/>
          </a:xfrm>
          <a:prstGeom prst="rect">
            <a:avLst/>
          </a:prstGeom>
        </p:spPr>
      </p:pic>
    </p:spTree>
    <p:extLst>
      <p:ext uri="{BB962C8B-B14F-4D97-AF65-F5344CB8AC3E}">
        <p14:creationId xmlns:p14="http://schemas.microsoft.com/office/powerpoint/2010/main" val="124810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691F0EF-0E6B-46BF-8D6D-8C2A88C75CBE}"/>
              </a:ext>
            </a:extLst>
          </p:cNvPr>
          <p:cNvPicPr>
            <a:picLocks noChangeAspect="1"/>
          </p:cNvPicPr>
          <p:nvPr/>
        </p:nvPicPr>
        <p:blipFill rotWithShape="1">
          <a:blip r:embed="rId2"/>
          <a:srcRect l="42210" t="3136" r="1420" b="20552"/>
          <a:stretch/>
        </p:blipFill>
        <p:spPr>
          <a:xfrm>
            <a:off x="0" y="4750067"/>
            <a:ext cx="4456497" cy="2107933"/>
          </a:xfrm>
          <a:prstGeom prst="rect">
            <a:avLst/>
          </a:prstGeom>
        </p:spPr>
      </p:pic>
      <p:sp>
        <p:nvSpPr>
          <p:cNvPr id="2" name="Titel 1"/>
          <p:cNvSpPr>
            <a:spLocks noGrp="1"/>
          </p:cNvSpPr>
          <p:nvPr>
            <p:ph type="title"/>
          </p:nvPr>
        </p:nvSpPr>
        <p:spPr/>
        <p:txBody>
          <a:bodyPr/>
          <a:lstStyle/>
          <a:p>
            <a:r>
              <a:rPr lang="nl-NL"/>
              <a:t>Waterbeheer in Nederland Nationaal</a:t>
            </a:r>
          </a:p>
        </p:txBody>
      </p:sp>
      <p:sp>
        <p:nvSpPr>
          <p:cNvPr id="3" name="Tijdelijke aanduiding voor inhoud 2"/>
          <p:cNvSpPr>
            <a:spLocks noGrp="1"/>
          </p:cNvSpPr>
          <p:nvPr>
            <p:ph idx="1"/>
          </p:nvPr>
        </p:nvSpPr>
        <p:spPr/>
        <p:txBody>
          <a:bodyPr>
            <a:normAutofit/>
          </a:bodyPr>
          <a:lstStyle/>
          <a:p>
            <a:pPr marL="0" indent="0">
              <a:buNone/>
            </a:pPr>
            <a:r>
              <a:rPr lang="nl-NL" dirty="0"/>
              <a:t>Ministerie van Infrastructuur en Waterstaat</a:t>
            </a:r>
          </a:p>
          <a:p>
            <a:pPr marL="0" indent="0">
              <a:buNone/>
            </a:pPr>
            <a:endParaRPr lang="nl-NL" dirty="0"/>
          </a:p>
          <a:p>
            <a:pPr marL="0" indent="0">
              <a:buNone/>
            </a:pPr>
            <a:r>
              <a:rPr lang="nl-NL" sz="2000" i="1" dirty="0"/>
              <a:t>“Het ministerie van Infrastructuur en Waterstaat (</a:t>
            </a:r>
            <a:r>
              <a:rPr lang="nl-NL" sz="2000" i="1" dirty="0" err="1"/>
              <a:t>IenW</a:t>
            </a:r>
            <a:r>
              <a:rPr lang="nl-NL" sz="2000" i="1" dirty="0"/>
              <a:t>) zet in op leefbaarheid en bereikbaarheid, met een vlotte doorstroming in een veilige, goed ingerichte en schone omgeving. Het ministerie werkt aan </a:t>
            </a:r>
            <a:r>
              <a:rPr lang="nl-NL" sz="2000" b="1" i="1" dirty="0"/>
              <a:t>krachtige verbindingen over</a:t>
            </a:r>
            <a:r>
              <a:rPr lang="nl-NL" sz="2000" i="1" dirty="0"/>
              <a:t> de weg, spoor, </a:t>
            </a:r>
            <a:r>
              <a:rPr lang="nl-NL" sz="2000" b="1" i="1" dirty="0"/>
              <a:t>het water </a:t>
            </a:r>
            <a:r>
              <a:rPr lang="nl-NL" sz="2000" i="1" dirty="0"/>
              <a:t>en door de lucht, </a:t>
            </a:r>
            <a:r>
              <a:rPr lang="nl-NL" sz="2000" b="1" i="1" dirty="0"/>
              <a:t>beschermt tegen wateroverlast</a:t>
            </a:r>
            <a:r>
              <a:rPr lang="nl-NL" sz="2000" i="1" dirty="0"/>
              <a:t>, zorgt voor de </a:t>
            </a:r>
            <a:r>
              <a:rPr lang="nl-NL" sz="2000" b="1" i="1" dirty="0"/>
              <a:t>kwaliteit van </a:t>
            </a:r>
            <a:r>
              <a:rPr lang="nl-NL" sz="2000" i="1" dirty="0"/>
              <a:t>lucht, </a:t>
            </a:r>
            <a:r>
              <a:rPr lang="nl-NL" sz="2000" b="1" i="1" dirty="0"/>
              <a:t>water</a:t>
            </a:r>
            <a:r>
              <a:rPr lang="nl-NL" sz="2000" i="1" dirty="0"/>
              <a:t> en bodem en aan het realiseren van een circulaire economie. Een veilig, bereikbaar en leefbaar Nederland. Daar werkt </a:t>
            </a:r>
            <a:r>
              <a:rPr lang="nl-NL" sz="2000" i="1" dirty="0" err="1"/>
              <a:t>IenW</a:t>
            </a:r>
            <a:r>
              <a:rPr lang="nl-NL" sz="2000" i="1" dirty="0"/>
              <a:t> aan.”</a:t>
            </a:r>
          </a:p>
          <a:p>
            <a:pPr marL="0" indent="0">
              <a:buNone/>
            </a:pPr>
            <a:r>
              <a:rPr lang="nl-NL" sz="2000" dirty="0">
                <a:hlinkClick r:id="rId3"/>
              </a:rPr>
              <a:t>https://www.rijksoverheid.nl/ministeries/ministerie-van-infrastructuur-en-waterstaat</a:t>
            </a:r>
            <a:endParaRPr lang="nl-NL" sz="2000" i="1" dirty="0"/>
          </a:p>
        </p:txBody>
      </p:sp>
    </p:spTree>
    <p:extLst>
      <p:ext uri="{BB962C8B-B14F-4D97-AF65-F5344CB8AC3E}">
        <p14:creationId xmlns:p14="http://schemas.microsoft.com/office/powerpoint/2010/main" val="36033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7A5636-830F-42D1-A2B8-8B8364A75DE7}"/>
              </a:ext>
            </a:extLst>
          </p:cNvPr>
          <p:cNvSpPr>
            <a:spLocks noGrp="1"/>
          </p:cNvSpPr>
          <p:nvPr>
            <p:ph type="title"/>
          </p:nvPr>
        </p:nvSpPr>
        <p:spPr/>
        <p:txBody>
          <a:bodyPr/>
          <a:lstStyle/>
          <a:p>
            <a:endParaRPr lang="nl-NL"/>
          </a:p>
        </p:txBody>
      </p:sp>
      <p:pic>
        <p:nvPicPr>
          <p:cNvPr id="12" name="Afbeelding 11">
            <a:extLst>
              <a:ext uri="{FF2B5EF4-FFF2-40B4-BE49-F238E27FC236}">
                <a16:creationId xmlns:a16="http://schemas.microsoft.com/office/drawing/2014/main" id="{5425C1E3-16B5-42C6-8AAB-204EF053D63D}"/>
              </a:ext>
            </a:extLst>
          </p:cNvPr>
          <p:cNvPicPr>
            <a:picLocks noChangeAspect="1"/>
          </p:cNvPicPr>
          <p:nvPr/>
        </p:nvPicPr>
        <p:blipFill rotWithShape="1">
          <a:blip r:embed="rId2"/>
          <a:srcRect l="10339" r="10292"/>
          <a:stretch/>
        </p:blipFill>
        <p:spPr>
          <a:xfrm>
            <a:off x="81643" y="0"/>
            <a:ext cx="10321772" cy="7315200"/>
          </a:xfrm>
          <a:prstGeom prst="rect">
            <a:avLst/>
          </a:prstGeom>
        </p:spPr>
      </p:pic>
      <p:sp>
        <p:nvSpPr>
          <p:cNvPr id="15" name="Ovaal 14">
            <a:extLst>
              <a:ext uri="{FF2B5EF4-FFF2-40B4-BE49-F238E27FC236}">
                <a16:creationId xmlns:a16="http://schemas.microsoft.com/office/drawing/2014/main" id="{E7B20E8D-4D45-4063-A59F-9F9516969A61}"/>
              </a:ext>
            </a:extLst>
          </p:cNvPr>
          <p:cNvSpPr/>
          <p:nvPr/>
        </p:nvSpPr>
        <p:spPr>
          <a:xfrm>
            <a:off x="7069898" y="1100831"/>
            <a:ext cx="2494625" cy="92327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a:extLst>
              <a:ext uri="{FF2B5EF4-FFF2-40B4-BE49-F238E27FC236}">
                <a16:creationId xmlns:a16="http://schemas.microsoft.com/office/drawing/2014/main" id="{397B3CD8-F872-4738-99E1-D539309E35C2}"/>
              </a:ext>
            </a:extLst>
          </p:cNvPr>
          <p:cNvSpPr/>
          <p:nvPr/>
        </p:nvSpPr>
        <p:spPr>
          <a:xfrm>
            <a:off x="1207365" y="4129597"/>
            <a:ext cx="1819922" cy="281718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6C4F26DF-CCA9-4693-87C8-17D3C3BA8540}"/>
              </a:ext>
            </a:extLst>
          </p:cNvPr>
          <p:cNvSpPr/>
          <p:nvPr/>
        </p:nvSpPr>
        <p:spPr>
          <a:xfrm>
            <a:off x="6096000" y="4040820"/>
            <a:ext cx="1819922" cy="281718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3012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691F0EF-0E6B-46BF-8D6D-8C2A88C75CBE}"/>
              </a:ext>
            </a:extLst>
          </p:cNvPr>
          <p:cNvPicPr>
            <a:picLocks noChangeAspect="1"/>
          </p:cNvPicPr>
          <p:nvPr/>
        </p:nvPicPr>
        <p:blipFill rotWithShape="1">
          <a:blip r:embed="rId3"/>
          <a:srcRect l="42210" t="3136" r="1420" b="20552"/>
          <a:stretch/>
        </p:blipFill>
        <p:spPr>
          <a:xfrm>
            <a:off x="0" y="5148262"/>
            <a:ext cx="3614651" cy="1709738"/>
          </a:xfrm>
          <a:prstGeom prst="rect">
            <a:avLst/>
          </a:prstGeom>
        </p:spPr>
      </p:pic>
      <p:sp>
        <p:nvSpPr>
          <p:cNvPr id="2" name="Titel 1"/>
          <p:cNvSpPr>
            <a:spLocks noGrp="1"/>
          </p:cNvSpPr>
          <p:nvPr>
            <p:ph type="title"/>
          </p:nvPr>
        </p:nvSpPr>
        <p:spPr/>
        <p:txBody>
          <a:bodyPr/>
          <a:lstStyle/>
          <a:p>
            <a:r>
              <a:rPr lang="nl-NL"/>
              <a:t>Waterbeheer in Nederland Nationaal Regionaal en Lokaal</a:t>
            </a:r>
          </a:p>
        </p:txBody>
      </p:sp>
      <p:sp>
        <p:nvSpPr>
          <p:cNvPr id="3" name="Tijdelijke aanduiding voor inhoud 2"/>
          <p:cNvSpPr>
            <a:spLocks noGrp="1"/>
          </p:cNvSpPr>
          <p:nvPr>
            <p:ph idx="1"/>
          </p:nvPr>
        </p:nvSpPr>
        <p:spPr/>
        <p:txBody>
          <a:bodyPr vert="horz" lIns="91440" tIns="45720" rIns="91440" bIns="45720" rtlCol="0" anchor="t">
            <a:normAutofit/>
          </a:bodyPr>
          <a:lstStyle/>
          <a:p>
            <a:pPr marL="0" indent="0">
              <a:buNone/>
            </a:pPr>
            <a:r>
              <a:rPr lang="nl-NL" dirty="0">
                <a:latin typeface="Arial"/>
                <a:cs typeface="Arial"/>
              </a:rPr>
              <a:t>Wie zijn onze waterbeheerders ook al weer?</a:t>
            </a:r>
          </a:p>
          <a:p>
            <a:r>
              <a:rPr lang="nl-NL" dirty="0">
                <a:latin typeface="Arial"/>
                <a:cs typeface="Arial"/>
              </a:rPr>
              <a:t>Rijkswaterstaat </a:t>
            </a:r>
            <a:endParaRPr lang="nl-NL" dirty="0"/>
          </a:p>
          <a:p>
            <a:pPr lvl="1"/>
            <a:r>
              <a:rPr lang="nl-NL" dirty="0">
                <a:latin typeface="Arial"/>
                <a:cs typeface="Arial"/>
              </a:rPr>
              <a:t>uitvoeringsorganisatie van het ministerie van Infrastructuur en Waterstaat en werkt dagelijks aan een veilig, leefbaar en bereikbaar Nederland.</a:t>
            </a:r>
          </a:p>
          <a:p>
            <a:r>
              <a:rPr lang="nl-NL" dirty="0">
                <a:latin typeface="Arial"/>
                <a:cs typeface="Arial"/>
              </a:rPr>
              <a:t>Provincies</a:t>
            </a:r>
            <a:endParaRPr lang="en-US" dirty="0">
              <a:latin typeface="Arial"/>
              <a:cs typeface="Arial"/>
            </a:endParaRPr>
          </a:p>
          <a:p>
            <a:pPr lvl="1"/>
            <a:r>
              <a:rPr lang="nl-NL" dirty="0">
                <a:latin typeface="Arial"/>
                <a:cs typeface="Arial"/>
              </a:rPr>
              <a:t>Coördinerend, sturing en monitoring</a:t>
            </a:r>
            <a:endParaRPr lang="nl-NL" dirty="0"/>
          </a:p>
          <a:p>
            <a:r>
              <a:rPr lang="nl-NL" dirty="0">
                <a:latin typeface="Arial"/>
                <a:cs typeface="Arial"/>
              </a:rPr>
              <a:t>Waterschap</a:t>
            </a:r>
          </a:p>
          <a:p>
            <a:pPr lvl="1"/>
            <a:r>
              <a:rPr lang="nl-NL" dirty="0">
                <a:latin typeface="Arial"/>
                <a:cs typeface="Arial"/>
              </a:rPr>
              <a:t>Schoon water, voldoende water, Veilige dijken, Rioolwaterzuivering</a:t>
            </a:r>
          </a:p>
          <a:p>
            <a:r>
              <a:rPr lang="nl-NL" dirty="0">
                <a:latin typeface="Arial"/>
                <a:cs typeface="Arial"/>
              </a:rPr>
              <a:t>Gemeenten</a:t>
            </a:r>
          </a:p>
          <a:p>
            <a:pPr lvl="1"/>
            <a:r>
              <a:rPr lang="nl-NL" dirty="0">
                <a:latin typeface="Arial"/>
                <a:cs typeface="Arial"/>
              </a:rPr>
              <a:t>Riolering		&gt; Rioolheffing</a:t>
            </a:r>
          </a:p>
          <a:p>
            <a:pPr lvl="1"/>
            <a:r>
              <a:rPr lang="nl-NL" dirty="0">
                <a:latin typeface="Arial"/>
                <a:cs typeface="Arial"/>
              </a:rPr>
              <a:t>Oppervlaktewater kwaliteit en kwantiteit</a:t>
            </a:r>
          </a:p>
          <a:p>
            <a:pPr lvl="1"/>
            <a:r>
              <a:rPr lang="nl-NL" dirty="0">
                <a:latin typeface="Arial"/>
                <a:cs typeface="Arial"/>
              </a:rPr>
              <a:t>Hemelwater opvangen/afvoeren naar RWZI</a:t>
            </a:r>
          </a:p>
          <a:p>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70634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41738-58FB-4737-8935-E2B2A2854006}"/>
              </a:ext>
            </a:extLst>
          </p:cNvPr>
          <p:cNvSpPr>
            <a:spLocks noGrp="1"/>
          </p:cNvSpPr>
          <p:nvPr>
            <p:ph type="title"/>
          </p:nvPr>
        </p:nvSpPr>
        <p:spPr/>
        <p:txBody>
          <a:bodyPr/>
          <a:lstStyle/>
          <a:p>
            <a:r>
              <a:rPr lang="nl-NL"/>
              <a:t>Deltacommissaris: Deltaprogramma 2015 &amp; 2020</a:t>
            </a:r>
          </a:p>
        </p:txBody>
      </p:sp>
      <p:sp>
        <p:nvSpPr>
          <p:cNvPr id="3" name="Tijdelijke aanduiding voor inhoud 2">
            <a:extLst>
              <a:ext uri="{FF2B5EF4-FFF2-40B4-BE49-F238E27FC236}">
                <a16:creationId xmlns:a16="http://schemas.microsoft.com/office/drawing/2014/main" id="{9161BB1C-8209-43EB-97BB-3587BC59F503}"/>
              </a:ext>
            </a:extLst>
          </p:cNvPr>
          <p:cNvSpPr>
            <a:spLocks noGrp="1"/>
          </p:cNvSpPr>
          <p:nvPr>
            <p:ph idx="1"/>
          </p:nvPr>
        </p:nvSpPr>
        <p:spPr/>
        <p:txBody>
          <a:bodyPr/>
          <a:lstStyle/>
          <a:p>
            <a:pPr marL="0" indent="0">
              <a:buNone/>
            </a:pPr>
            <a:r>
              <a:rPr lang="nl-NL" sz="2400" dirty="0"/>
              <a:t>De overheid wil Nederland nu en in de toekomst beschermen tegen hoogwater en zorgen voor voldoende zoetwater. Ook wil de overheid ons land zo inrichten dat het klimaatbestendig en water robuust wordt. </a:t>
            </a:r>
          </a:p>
        </p:txBody>
      </p:sp>
      <p:pic>
        <p:nvPicPr>
          <p:cNvPr id="4" name="Afbeelding 3">
            <a:hlinkClick r:id="rId2"/>
            <a:extLst>
              <a:ext uri="{FF2B5EF4-FFF2-40B4-BE49-F238E27FC236}">
                <a16:creationId xmlns:a16="http://schemas.microsoft.com/office/drawing/2014/main" id="{7B7531A7-0D65-401E-9F35-F51301F68343}"/>
              </a:ext>
            </a:extLst>
          </p:cNvPr>
          <p:cNvPicPr>
            <a:picLocks noChangeAspect="1"/>
          </p:cNvPicPr>
          <p:nvPr/>
        </p:nvPicPr>
        <p:blipFill rotWithShape="1">
          <a:blip r:embed="rId3"/>
          <a:srcRect l="48714" t="13204" r="17209" b="4851"/>
          <a:stretch/>
        </p:blipFill>
        <p:spPr>
          <a:xfrm>
            <a:off x="3994200" y="3258105"/>
            <a:ext cx="2415479" cy="3267239"/>
          </a:xfrm>
          <a:prstGeom prst="rect">
            <a:avLst/>
          </a:prstGeom>
        </p:spPr>
      </p:pic>
      <p:pic>
        <p:nvPicPr>
          <p:cNvPr id="5" name="Afbeelding 4">
            <a:hlinkClick r:id="rId4"/>
            <a:extLst>
              <a:ext uri="{FF2B5EF4-FFF2-40B4-BE49-F238E27FC236}">
                <a16:creationId xmlns:a16="http://schemas.microsoft.com/office/drawing/2014/main" id="{986157BF-CEC8-424A-B83A-40FC4D37DFF6}"/>
              </a:ext>
            </a:extLst>
          </p:cNvPr>
          <p:cNvPicPr>
            <a:picLocks noChangeAspect="1"/>
          </p:cNvPicPr>
          <p:nvPr/>
        </p:nvPicPr>
        <p:blipFill>
          <a:blip r:embed="rId5"/>
          <a:stretch>
            <a:fillRect/>
          </a:stretch>
        </p:blipFill>
        <p:spPr>
          <a:xfrm>
            <a:off x="7668252" y="3258105"/>
            <a:ext cx="2278289" cy="3267239"/>
          </a:xfrm>
          <a:prstGeom prst="rect">
            <a:avLst/>
          </a:prstGeom>
        </p:spPr>
      </p:pic>
      <p:pic>
        <p:nvPicPr>
          <p:cNvPr id="7" name="Afbeelding 6">
            <a:extLst>
              <a:ext uri="{FF2B5EF4-FFF2-40B4-BE49-F238E27FC236}">
                <a16:creationId xmlns:a16="http://schemas.microsoft.com/office/drawing/2014/main" id="{1E7E04EF-613A-43BA-A838-C42765A9991D}"/>
              </a:ext>
            </a:extLst>
          </p:cNvPr>
          <p:cNvPicPr>
            <a:picLocks noChangeAspect="1"/>
          </p:cNvPicPr>
          <p:nvPr/>
        </p:nvPicPr>
        <p:blipFill rotWithShape="1">
          <a:blip r:embed="rId6"/>
          <a:srcRect l="48764" t="4547" r="16946" b="72763"/>
          <a:stretch/>
        </p:blipFill>
        <p:spPr>
          <a:xfrm>
            <a:off x="263012" y="4854353"/>
            <a:ext cx="3416968" cy="1271811"/>
          </a:xfrm>
          <a:prstGeom prst="rect">
            <a:avLst/>
          </a:prstGeom>
        </p:spPr>
      </p:pic>
      <p:sp>
        <p:nvSpPr>
          <p:cNvPr id="6" name="Ovaal 5">
            <a:extLst>
              <a:ext uri="{FF2B5EF4-FFF2-40B4-BE49-F238E27FC236}">
                <a16:creationId xmlns:a16="http://schemas.microsoft.com/office/drawing/2014/main" id="{174BE9D6-D405-4CB9-9E77-36492DCAC035}"/>
              </a:ext>
            </a:extLst>
          </p:cNvPr>
          <p:cNvSpPr/>
          <p:nvPr/>
        </p:nvSpPr>
        <p:spPr>
          <a:xfrm rot="5217675">
            <a:off x="2380744" y="4994831"/>
            <a:ext cx="754297" cy="166631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4372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30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E8CFAC8-8D76-4389-99CA-8848611C3F75}"/>
              </a:ext>
            </a:extLst>
          </p:cNvPr>
          <p:cNvSpPr>
            <a:spLocks noGrp="1"/>
          </p:cNvSpPr>
          <p:nvPr>
            <p:ph type="title"/>
          </p:nvPr>
        </p:nvSpPr>
        <p:spPr/>
        <p:txBody>
          <a:bodyPr/>
          <a:lstStyle/>
          <a:p>
            <a:r>
              <a:rPr lang="nl-NL"/>
              <a:t>Adaptief deltamanagement</a:t>
            </a:r>
          </a:p>
        </p:txBody>
      </p:sp>
      <p:sp>
        <p:nvSpPr>
          <p:cNvPr id="6" name="Tijdelijke aanduiding voor inhoud 5">
            <a:extLst>
              <a:ext uri="{FF2B5EF4-FFF2-40B4-BE49-F238E27FC236}">
                <a16:creationId xmlns:a16="http://schemas.microsoft.com/office/drawing/2014/main" id="{DF45A555-6523-4ACF-B614-247B04B76438}"/>
              </a:ext>
            </a:extLst>
          </p:cNvPr>
          <p:cNvSpPr>
            <a:spLocks noGrp="1"/>
          </p:cNvSpPr>
          <p:nvPr>
            <p:ph idx="1"/>
          </p:nvPr>
        </p:nvSpPr>
        <p:spPr/>
        <p:txBody>
          <a:bodyPr/>
          <a:lstStyle/>
          <a:p>
            <a:r>
              <a:rPr lang="nl-NL" sz="2400" dirty="0"/>
              <a:t>Wat is Adaptief?</a:t>
            </a:r>
          </a:p>
          <a:p>
            <a:r>
              <a:rPr lang="nl-NL" sz="2400" dirty="0"/>
              <a:t>Wat is Deltamanagement?</a:t>
            </a:r>
          </a:p>
          <a:p>
            <a:endParaRPr lang="nl-NL" sz="2400" dirty="0"/>
          </a:p>
          <a:p>
            <a:r>
              <a:rPr lang="nl-NL" sz="2400" dirty="0"/>
              <a:t>Wat zou het samen betekenen</a:t>
            </a:r>
            <a:r>
              <a:rPr lang="nl-NL" dirty="0"/>
              <a:t>?</a:t>
            </a:r>
          </a:p>
        </p:txBody>
      </p:sp>
    </p:spTree>
    <p:extLst>
      <p:ext uri="{BB962C8B-B14F-4D97-AF65-F5344CB8AC3E}">
        <p14:creationId xmlns:p14="http://schemas.microsoft.com/office/powerpoint/2010/main" val="236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B9262-23B9-4F05-B6B4-E04E4D7530A5}"/>
              </a:ext>
            </a:extLst>
          </p:cNvPr>
          <p:cNvSpPr>
            <a:spLocks noGrp="1"/>
          </p:cNvSpPr>
          <p:nvPr>
            <p:ph type="title"/>
          </p:nvPr>
        </p:nvSpPr>
        <p:spPr/>
        <p:txBody>
          <a:bodyPr/>
          <a:lstStyle/>
          <a:p>
            <a:r>
              <a:rPr lang="nl-NL" dirty="0"/>
              <a:t>Adaptief deltamanagement (ADM) </a:t>
            </a:r>
          </a:p>
        </p:txBody>
      </p:sp>
      <p:sp>
        <p:nvSpPr>
          <p:cNvPr id="3" name="Tijdelijke aanduiding voor inhoud 2">
            <a:extLst>
              <a:ext uri="{FF2B5EF4-FFF2-40B4-BE49-F238E27FC236}">
                <a16:creationId xmlns:a16="http://schemas.microsoft.com/office/drawing/2014/main" id="{FA326B77-4FDF-4001-8FC2-096A35A61C8D}"/>
              </a:ext>
            </a:extLst>
          </p:cNvPr>
          <p:cNvSpPr>
            <a:spLocks noGrp="1"/>
          </p:cNvSpPr>
          <p:nvPr>
            <p:ph idx="1"/>
          </p:nvPr>
        </p:nvSpPr>
        <p:spPr/>
        <p:txBody>
          <a:bodyPr>
            <a:normAutofit/>
          </a:bodyPr>
          <a:lstStyle/>
          <a:p>
            <a:r>
              <a:rPr lang="nl-NL" sz="2800" dirty="0"/>
              <a:t>Adaptief deltamanagement (ADM) is een aanpak om op een verstandige manier om te gaan met onzekerheden door ver vooruit te kijken naar de opgaven die op lange termijn spelen en die te verbinden met het nu (Deltaprogramma, 2014). </a:t>
            </a:r>
          </a:p>
          <a:p>
            <a:endParaRPr lang="nl-NL" dirty="0"/>
          </a:p>
        </p:txBody>
      </p:sp>
    </p:spTree>
    <p:extLst>
      <p:ext uri="{BB962C8B-B14F-4D97-AF65-F5344CB8AC3E}">
        <p14:creationId xmlns:p14="http://schemas.microsoft.com/office/powerpoint/2010/main" val="396231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A8D358-562E-48BD-9A13-893D34D7755E}"/>
              </a:ext>
            </a:extLst>
          </p:cNvPr>
          <p:cNvSpPr>
            <a:spLocks noGrp="1"/>
          </p:cNvSpPr>
          <p:nvPr>
            <p:ph type="title"/>
          </p:nvPr>
        </p:nvSpPr>
        <p:spPr>
          <a:xfrm>
            <a:off x="680718" y="296863"/>
            <a:ext cx="9798787" cy="1160403"/>
          </a:xfrm>
        </p:spPr>
        <p:txBody>
          <a:bodyPr/>
          <a:lstStyle/>
          <a:p>
            <a:r>
              <a:rPr lang="nl-NL" dirty="0"/>
              <a:t>Kernpunten van adaptief deltamanagement</a:t>
            </a:r>
          </a:p>
        </p:txBody>
      </p:sp>
      <p:sp>
        <p:nvSpPr>
          <p:cNvPr id="3" name="Tijdelijke aanduiding voor inhoud 2">
            <a:extLst>
              <a:ext uri="{FF2B5EF4-FFF2-40B4-BE49-F238E27FC236}">
                <a16:creationId xmlns:a16="http://schemas.microsoft.com/office/drawing/2014/main" id="{23B0E846-A2C4-491F-9EE2-12114727B686}"/>
              </a:ext>
            </a:extLst>
          </p:cNvPr>
          <p:cNvSpPr>
            <a:spLocks noGrp="1"/>
          </p:cNvSpPr>
          <p:nvPr>
            <p:ph idx="1"/>
          </p:nvPr>
        </p:nvSpPr>
        <p:spPr>
          <a:xfrm>
            <a:off x="680719" y="1709738"/>
            <a:ext cx="11139805" cy="4419599"/>
          </a:xfrm>
        </p:spPr>
        <p:txBody>
          <a:bodyPr>
            <a:normAutofit/>
          </a:bodyPr>
          <a:lstStyle/>
          <a:p>
            <a:r>
              <a:rPr lang="nl-NL" sz="2400" dirty="0"/>
              <a:t>Beslissingen die we nu nemen verbinden met de opgaven voor de lange termijn;</a:t>
            </a:r>
          </a:p>
          <a:p>
            <a:r>
              <a:rPr lang="nl-NL" sz="2400" dirty="0"/>
              <a:t>Flexibele oplossingen;</a:t>
            </a:r>
          </a:p>
          <a:p>
            <a:r>
              <a:rPr lang="nl-NL" sz="2400" dirty="0"/>
              <a:t>Meerdere strategieën klaar om in te spelen op veranderingen (adaptatiepaden);</a:t>
            </a:r>
          </a:p>
          <a:p>
            <a:pPr marL="803275" lvl="1" indent="-342900"/>
            <a:r>
              <a:rPr lang="nl-NL" sz="2400" dirty="0"/>
              <a:t>Bijvoorbeeld door rivieren stap voor stap meer ruimte te geven</a:t>
            </a:r>
          </a:p>
          <a:p>
            <a:pPr marL="803275" lvl="1" indent="-342900"/>
            <a:r>
              <a:rPr lang="nl-NL" sz="2400" dirty="0"/>
              <a:t>Of door de kust te versterken met zandsuppleties die we eenvoudig kunnen aanpassen als dat nodig is: meer of minder suppleren, of op een andere plaats</a:t>
            </a:r>
          </a:p>
          <a:p>
            <a:r>
              <a:rPr lang="nl-NL" sz="2400" dirty="0"/>
              <a:t>Investeringen combineren: bijvoorbeeld zoetwater verbinden met natuur.</a:t>
            </a:r>
            <a:endParaRPr lang="nl-NL" sz="2000" dirty="0"/>
          </a:p>
        </p:txBody>
      </p:sp>
    </p:spTree>
    <p:extLst>
      <p:ext uri="{BB962C8B-B14F-4D97-AF65-F5344CB8AC3E}">
        <p14:creationId xmlns:p14="http://schemas.microsoft.com/office/powerpoint/2010/main" val="1354244824"/>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0A6F48-2739-421F-AC43-8948A6C3BE67}">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3.xml><?xml version="1.0" encoding="utf-8"?>
<ds:datastoreItem xmlns:ds="http://schemas.openxmlformats.org/officeDocument/2006/customXml" ds:itemID="{913B809E-9840-4F61-A777-0ECC9F692F13}">
  <ds:schemaRefs>
    <ds:schemaRef ds:uri="2c4f0c93-2979-4f27-aab2-70de95932352"/>
    <ds:schemaRef ds:uri="c6f82ce1-f6df-49a5-8b49-cf8409a27a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Yuverta</Template>
  <TotalTime>222</TotalTime>
  <Words>867</Words>
  <Application>Microsoft Office PowerPoint</Application>
  <PresentationFormat>Breedbeeld</PresentationFormat>
  <Paragraphs>68</Paragraphs>
  <Slides>14</Slides>
  <Notes>2</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Arial Black</vt:lpstr>
      <vt:lpstr>Calibri</vt:lpstr>
      <vt:lpstr>Yuverta</vt:lpstr>
      <vt:lpstr>Delta-management</vt:lpstr>
      <vt:lpstr>PowerPoint-presentatie</vt:lpstr>
      <vt:lpstr>Waterbeheer in Nederland Nationaal</vt:lpstr>
      <vt:lpstr>PowerPoint-presentatie</vt:lpstr>
      <vt:lpstr>Waterbeheer in Nederland Nationaal Regionaal en Lokaal</vt:lpstr>
      <vt:lpstr>Deltacommissaris: Deltaprogramma 2015 &amp; 2020</vt:lpstr>
      <vt:lpstr>Adaptief deltamanagement</vt:lpstr>
      <vt:lpstr>Adaptief deltamanagement (ADM) </vt:lpstr>
      <vt:lpstr>Kernpunten van adaptief deltamanagement</vt:lpstr>
      <vt:lpstr>Voorbeeld: aanpak vervanging kunstwerken (VONK)</vt:lpstr>
      <vt:lpstr>Voorbeeld: Klimaatbestendige Water  Aanvoer (KWA+) in Midden Nederland</vt:lpstr>
      <vt:lpstr>Animatie Klimaatbestendige wateraanvoer Midden Nederland</vt:lpstr>
      <vt:lpstr>PowerPoint-presentatie</vt:lpstr>
      <vt:lpstr>Meten, Weten, Handelen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dc:description>Template by HQ Solutions</dc:description>
  <cp:lastModifiedBy>Stijn Weijermars</cp:lastModifiedBy>
  <cp:revision>5</cp:revision>
  <dcterms:created xsi:type="dcterms:W3CDTF">2021-03-01T11:59:21Z</dcterms:created>
  <dcterms:modified xsi:type="dcterms:W3CDTF">2021-12-22T10:27:53Z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